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96" r:id="rId3"/>
    <p:sldId id="303" r:id="rId4"/>
    <p:sldId id="336" r:id="rId5"/>
    <p:sldId id="259" r:id="rId6"/>
    <p:sldId id="295" r:id="rId7"/>
    <p:sldId id="264" r:id="rId8"/>
    <p:sldId id="265" r:id="rId9"/>
    <p:sldId id="273" r:id="rId10"/>
    <p:sldId id="274" r:id="rId11"/>
    <p:sldId id="270" r:id="rId12"/>
    <p:sldId id="271" r:id="rId13"/>
    <p:sldId id="276" r:id="rId14"/>
    <p:sldId id="272" r:id="rId15"/>
    <p:sldId id="281" r:id="rId16"/>
    <p:sldId id="33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0C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>
        <p:scale>
          <a:sx n="120" d="100"/>
          <a:sy n="120" d="100"/>
        </p:scale>
        <p:origin x="-1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E89C5-6DC3-421C-B254-5D034D19E11B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A2D70-C088-423F-8518-452E86B65D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9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0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214"/>
            <a:ext cx="105156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6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4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9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1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8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968"/>
            <a:ext cx="105156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011936"/>
            <a:ext cx="105156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2" y="6158602"/>
            <a:ext cx="870204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5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43.jpeg"/><Relationship Id="rId10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9810" y="39417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44" y="529936"/>
            <a:ext cx="4712217" cy="36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is a shipping container system for code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Stacks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hardware environments</a:t>
            </a:r>
            <a:endParaRPr lang="en-US" dirty="0"/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services and apps interact appropriately?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migrate smoothly and quickly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0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/>
                <a:gridCol w="865718"/>
                <a:gridCol w="865718"/>
                <a:gridCol w="865718"/>
                <a:gridCol w="865718"/>
                <a:gridCol w="865718"/>
                <a:gridCol w="865718"/>
                <a:gridCol w="865718"/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" name="Freeform 9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" name="Freeform 10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3" name="Freeform 12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3" name="Freeform 22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4" name="Freeform 23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7" name="Freeform 26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8" name="Freeform 27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9" name="Freeform 28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30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5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eliminates the matrix from Hell</a:t>
            </a:r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3565114" y="1441841"/>
            <a:ext cx="5986536" cy="390782"/>
            <a:chOff x="2312644" y="4445866"/>
            <a:chExt cx="7707525" cy="489275"/>
          </a:xfrm>
        </p:grpSpPr>
        <p:pic>
          <p:nvPicPr>
            <p:cNvPr id="122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751" y="1409747"/>
            <a:ext cx="6010275" cy="409575"/>
          </a:xfrm>
          <a:prstGeom prst="rect">
            <a:avLst/>
          </a:prstGeom>
          <a:noFill/>
        </p:spPr>
      </p:pic>
      <p:pic>
        <p:nvPicPr>
          <p:cNvPr id="86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6025" y="2067114"/>
            <a:ext cx="6010275" cy="409575"/>
          </a:xfrm>
          <a:prstGeom prst="rect">
            <a:avLst/>
          </a:prstGeom>
          <a:noFill/>
        </p:spPr>
      </p:pic>
      <p:pic>
        <p:nvPicPr>
          <p:cNvPr id="2053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322" y="2705574"/>
            <a:ext cx="6010275" cy="409575"/>
          </a:xfrm>
          <a:prstGeom prst="rect">
            <a:avLst/>
          </a:prstGeom>
          <a:noFill/>
        </p:spPr>
      </p:pic>
      <p:pic>
        <p:nvPicPr>
          <p:cNvPr id="88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5597" y="3349293"/>
            <a:ext cx="6010275" cy="409575"/>
          </a:xfrm>
          <a:prstGeom prst="rect">
            <a:avLst/>
          </a:prstGeom>
          <a:noFill/>
        </p:spPr>
      </p:pic>
      <p:pic>
        <p:nvPicPr>
          <p:cNvPr id="129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7872" y="4006660"/>
            <a:ext cx="6010275" cy="409575"/>
          </a:xfrm>
          <a:prstGeom prst="rect">
            <a:avLst/>
          </a:prstGeom>
          <a:noFill/>
        </p:spPr>
      </p:pic>
      <p:pic>
        <p:nvPicPr>
          <p:cNvPr id="130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0621" y="4636730"/>
            <a:ext cx="6010275" cy="409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536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346" y="126187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smtClean="0"/>
              <a:t>Контейнери </a:t>
            </a:r>
            <a:r>
              <a:rPr lang="en-US" b="1" dirty="0" smtClean="0"/>
              <a:t>vs. VMs </a:t>
            </a:r>
            <a:endParaRPr lang="en-US" b="1" dirty="0"/>
          </a:p>
        </p:txBody>
      </p:sp>
      <p:sp>
        <p:nvSpPr>
          <p:cNvPr id="25" name="Flowchart: Process 24"/>
          <p:cNvSpPr/>
          <p:nvPr/>
        </p:nvSpPr>
        <p:spPr>
          <a:xfrm>
            <a:off x="1718346" y="4602269"/>
            <a:ext cx="3129640" cy="418650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Hypervisor (Type 2)</a:t>
            </a:r>
            <a:endParaRPr lang="en-US" dirty="0"/>
          </a:p>
        </p:txBody>
      </p:sp>
      <p:sp>
        <p:nvSpPr>
          <p:cNvPr id="26" name="Flowchart: Process 25"/>
          <p:cNvSpPr/>
          <p:nvPr/>
        </p:nvSpPr>
        <p:spPr>
          <a:xfrm>
            <a:off x="1718346" y="50243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53" name="Flowchart: Process 52"/>
          <p:cNvSpPr/>
          <p:nvPr/>
        </p:nvSpPr>
        <p:spPr>
          <a:xfrm>
            <a:off x="1718346" y="54605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718346" y="2725777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718346" y="209896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18346" y="1261872"/>
            <a:ext cx="760887" cy="3336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26263" y="1260139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933034" y="2710888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927776" y="2084075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926263" y="1246983"/>
            <a:ext cx="760887" cy="2298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81250" y="124434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B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84276" y="2731033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089178" y="2104220"/>
            <a:ext cx="754116" cy="6523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2285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A’</a:t>
            </a:r>
          </a:p>
        </p:txBody>
      </p:sp>
      <p:sp>
        <p:nvSpPr>
          <p:cNvPr id="65" name="Flowchart: Process 64"/>
          <p:cNvSpPr/>
          <p:nvPr/>
        </p:nvSpPr>
        <p:spPr>
          <a:xfrm rot="5400000">
            <a:off x="9158695" y="4318732"/>
            <a:ext cx="105511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r>
              <a:rPr lang="en-US" dirty="0"/>
              <a:t> </a:t>
            </a:r>
          </a:p>
        </p:txBody>
      </p:sp>
      <p:sp>
        <p:nvSpPr>
          <p:cNvPr id="66" name="Flowchart: Process 65"/>
          <p:cNvSpPr/>
          <p:nvPr/>
        </p:nvSpPr>
        <p:spPr>
          <a:xfrm>
            <a:off x="6787932" y="50497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67" name="Flowchart: Process 66"/>
          <p:cNvSpPr/>
          <p:nvPr/>
        </p:nvSpPr>
        <p:spPr>
          <a:xfrm>
            <a:off x="6787932" y="54859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787931" y="4832173"/>
            <a:ext cx="822543" cy="2256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200" dirty="0" smtClean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8094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58100" y="4811469"/>
            <a:ext cx="1781810" cy="25840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200" dirty="0" smtClean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76730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13787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60269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6751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327559" y="1260139"/>
            <a:ext cx="326028" cy="3324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19" y="271088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VM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>
            <a:off x="6420259" y="3848099"/>
            <a:ext cx="320968" cy="11969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18375" y="426190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43221" y="1242790"/>
            <a:ext cx="401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 smtClean="0"/>
              <a:t>Контенерите са изолирани но споделят </a:t>
            </a:r>
            <a:r>
              <a:rPr lang="en-US" sz="2400" dirty="0" smtClean="0"/>
              <a:t>OS</a:t>
            </a:r>
            <a:r>
              <a:rPr lang="bg-BG" sz="2400" dirty="0" smtClean="0"/>
              <a:t> и </a:t>
            </a:r>
            <a:r>
              <a:rPr lang="bg-BG" sz="2400" dirty="0" smtClean="0"/>
              <a:t>където </a:t>
            </a:r>
            <a:r>
              <a:rPr lang="bg-BG" sz="2400" dirty="0" smtClean="0"/>
              <a:t>е подходящо</a:t>
            </a:r>
            <a:r>
              <a:rPr lang="en-US" sz="2400" dirty="0" smtClean="0"/>
              <a:t>, bins/libraries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2943642" y="2744065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083594" y="2737969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262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719763" y="12570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0819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572838" y="2651105"/>
            <a:ext cx="4118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r>
              <a:rPr lang="ru-RU" dirty="0" smtClean="0"/>
              <a:t>резултатът </a:t>
            </a:r>
            <a:r>
              <a:rPr lang="ru-RU" dirty="0"/>
              <a:t>е значително по-бързо </a:t>
            </a:r>
            <a:r>
              <a:rPr lang="ru-RU" dirty="0" smtClean="0"/>
              <a:t>разтоварване, </a:t>
            </a:r>
            <a:r>
              <a:rPr lang="ru-RU" dirty="0"/>
              <a:t>много по-малко </a:t>
            </a:r>
            <a:r>
              <a:rPr lang="en-US" dirty="0" smtClean="0"/>
              <a:t>overhead</a:t>
            </a:r>
            <a:r>
              <a:rPr lang="ru-RU" dirty="0" smtClean="0"/>
              <a:t>, лесн</a:t>
            </a:r>
            <a:r>
              <a:rPr lang="en-US" dirty="0" smtClean="0"/>
              <a:t>a</a:t>
            </a:r>
            <a:r>
              <a:rPr lang="ru-RU" dirty="0" smtClean="0"/>
              <a:t> миграция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ru-RU" dirty="0" smtClean="0"/>
              <a:t>по-бързо </a:t>
            </a:r>
            <a:r>
              <a:rPr lang="ru-RU" dirty="0"/>
              <a:t>рестартиране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Защо </a:t>
            </a:r>
            <a:r>
              <a:rPr lang="en-US" dirty="0" smtClean="0"/>
              <a:t>Docker </a:t>
            </a:r>
            <a:r>
              <a:rPr lang="bg-BG" dirty="0" smtClean="0"/>
              <a:t>контейнерите са леки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072044" y="260671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064032" y="1810109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3241" y="4414653"/>
            <a:ext cx="20447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Original App</a:t>
            </a:r>
          </a:p>
          <a:p>
            <a:r>
              <a:rPr lang="en-US" sz="1400" dirty="0" smtClean="0"/>
              <a:t>(</a:t>
            </a:r>
            <a:r>
              <a:rPr lang="bg-BG" sz="1400" dirty="0" smtClean="0"/>
              <a:t>без</a:t>
            </a:r>
            <a:r>
              <a:rPr lang="en-US" sz="1400" dirty="0" smtClean="0"/>
              <a:t> OS </a:t>
            </a:r>
            <a:r>
              <a:rPr lang="bg-BG" sz="1400" dirty="0" smtClean="0"/>
              <a:t>да заеме място,</a:t>
            </a:r>
          </a:p>
          <a:p>
            <a:r>
              <a:rPr lang="bg-BG" sz="1400" dirty="0" smtClean="0"/>
              <a:t>Ресурси, или рестарт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0214340" y="1825632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10674175" y="2126259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rot="5400000">
            <a:off x="10743984" y="285983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012732" y="18415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014245" y="26785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12732" y="18415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205663" y="1839767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212434" y="3290516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207176" y="2663703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205663" y="1826611"/>
            <a:ext cx="760887" cy="2298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859591" y="4414653"/>
            <a:ext cx="1964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App</a:t>
            </a:r>
          </a:p>
          <a:p>
            <a:endParaRPr lang="bg-BG" sz="1400" dirty="0"/>
          </a:p>
          <a:p>
            <a:r>
              <a:rPr lang="bg-BG" sz="1400" dirty="0" smtClean="0"/>
              <a:t>Запазва се само разликата между версиите на </a:t>
            </a:r>
            <a:r>
              <a:rPr lang="en-US" sz="1400" dirty="0" smtClean="0"/>
              <a:t>App </a:t>
            </a:r>
            <a:r>
              <a:rPr lang="bg-BG" sz="1400" dirty="0" smtClean="0"/>
              <a:t>преди и след промяната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93787" y="5503410"/>
            <a:ext cx="3076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VMs</a:t>
            </a:r>
          </a:p>
          <a:p>
            <a:r>
              <a:rPr lang="ru-RU" sz="1400" dirty="0"/>
              <a:t>Всеки </a:t>
            </a:r>
            <a:r>
              <a:rPr lang="en-US" sz="1400" dirty="0" smtClean="0"/>
              <a:t>App</a:t>
            </a:r>
            <a:r>
              <a:rPr lang="ru-RU" sz="1400" dirty="0" smtClean="0"/>
              <a:t>, </a:t>
            </a:r>
            <a:r>
              <a:rPr lang="ru-RU" sz="1400" dirty="0"/>
              <a:t>с всяко копие на</a:t>
            </a:r>
          </a:p>
          <a:p>
            <a:r>
              <a:rPr lang="en-US" sz="1400" dirty="0" smtClean="0"/>
              <a:t>App</a:t>
            </a:r>
            <a:r>
              <a:rPr lang="ru-RU" sz="1400" dirty="0" smtClean="0"/>
              <a:t>, </a:t>
            </a:r>
            <a:r>
              <a:rPr lang="ru-RU" sz="1400" dirty="0"/>
              <a:t>и всяка лека модификация</a:t>
            </a:r>
          </a:p>
          <a:p>
            <a:r>
              <a:rPr lang="ru-RU" sz="1400" dirty="0"/>
              <a:t>на </a:t>
            </a:r>
            <a:r>
              <a:rPr lang="en-US" sz="1400" dirty="0" smtClean="0"/>
              <a:t>App</a:t>
            </a:r>
            <a:r>
              <a:rPr lang="ru-RU" sz="1400" dirty="0" smtClean="0"/>
              <a:t> </a:t>
            </a:r>
            <a:r>
              <a:rPr lang="ru-RU" sz="1400" dirty="0"/>
              <a:t>изисква нов виртуален сървър</a:t>
            </a:r>
            <a:endParaRPr lang="en-US" sz="1400" dirty="0" smtClean="0"/>
          </a:p>
        </p:txBody>
      </p:sp>
      <p:sp>
        <p:nvSpPr>
          <p:cNvPr id="73" name="Rectangle 72"/>
          <p:cNvSpPr/>
          <p:nvPr/>
        </p:nvSpPr>
        <p:spPr>
          <a:xfrm>
            <a:off x="869732" y="18542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76503" y="33181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bg-BG" dirty="0" smtClean="0"/>
              <a:t>а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871245" y="26912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869732" y="18542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593072" y="4436878"/>
            <a:ext cx="2130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Copy of</a:t>
            </a:r>
          </a:p>
          <a:p>
            <a:pPr algn="ctr"/>
            <a:r>
              <a:rPr lang="en-US" dirty="0" smtClean="0"/>
              <a:t>App</a:t>
            </a:r>
          </a:p>
          <a:p>
            <a:r>
              <a:rPr lang="bg-BG" sz="1400" dirty="0" smtClean="0"/>
              <a:t>Без</a:t>
            </a:r>
            <a:r>
              <a:rPr lang="en-US" sz="1400" dirty="0" smtClean="0"/>
              <a:t> OS. </a:t>
            </a:r>
            <a:r>
              <a:rPr lang="bg-BG" sz="1400" dirty="0" smtClean="0"/>
              <a:t>Може да сподели</a:t>
            </a:r>
          </a:p>
          <a:p>
            <a:r>
              <a:rPr lang="en-US" sz="1400" dirty="0" smtClean="0"/>
              <a:t>bins/libs</a:t>
            </a:r>
            <a:endParaRPr lang="en-US" sz="1400" dirty="0"/>
          </a:p>
        </p:txBody>
      </p:sp>
      <p:sp>
        <p:nvSpPr>
          <p:cNvPr id="78" name="Rectangle 77"/>
          <p:cNvSpPr/>
          <p:nvPr/>
        </p:nvSpPr>
        <p:spPr>
          <a:xfrm>
            <a:off x="8179165" y="1844682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179165" y="1819321"/>
            <a:ext cx="788879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" name="Lightning Bolt 4"/>
          <p:cNvSpPr/>
          <p:nvPr/>
        </p:nvSpPr>
        <p:spPr>
          <a:xfrm rot="18063561">
            <a:off x="765461" y="44146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195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9" name="Lightning Bolt 28"/>
          <p:cNvSpPr/>
          <p:nvPr/>
        </p:nvSpPr>
        <p:spPr>
          <a:xfrm rot="18063561">
            <a:off x="19084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2133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1" name="Lightning Bolt 30"/>
          <p:cNvSpPr/>
          <p:nvPr/>
        </p:nvSpPr>
        <p:spPr>
          <a:xfrm rot="18063561">
            <a:off x="31022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92700" y="1181100"/>
            <a:ext cx="63500" cy="567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19503" y="116849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811568" y="1221614"/>
            <a:ext cx="152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Containers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09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99257" y="4333748"/>
            <a:ext cx="2790801" cy="1755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system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46175" y="3650726"/>
            <a:ext cx="1216865" cy="26361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Source Code Repository</a:t>
            </a:r>
            <a:endParaRPr lang="en-US" dirty="0"/>
          </a:p>
        </p:txBody>
      </p:sp>
      <p:sp>
        <p:nvSpPr>
          <p:cNvPr id="6" name="Flowchart: Document 5"/>
          <p:cNvSpPr/>
          <p:nvPr/>
        </p:nvSpPr>
        <p:spPr>
          <a:xfrm>
            <a:off x="356453" y="4105449"/>
            <a:ext cx="963493" cy="1034109"/>
          </a:xfrm>
          <a:prstGeom prst="flowChartDocumen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err="1" smtClean="0"/>
              <a:t>Docker</a:t>
            </a:r>
            <a:r>
              <a:rPr lang="en-US" sz="1400" u="sng" dirty="0" err="1" smtClean="0"/>
              <a:t>file</a:t>
            </a:r>
            <a:endParaRPr lang="en-US" sz="1400" u="sng" dirty="0" smtClean="0"/>
          </a:p>
          <a:p>
            <a:pPr algn="ctr"/>
            <a:r>
              <a:rPr lang="en-US" sz="1400" b="1" dirty="0" smtClean="0"/>
              <a:t>For </a:t>
            </a:r>
          </a:p>
          <a:p>
            <a:pPr algn="ctr"/>
            <a:r>
              <a:rPr lang="en-US" sz="1400" b="1" dirty="0"/>
              <a:t>A</a:t>
            </a:r>
            <a:endParaRPr lang="en-US" sz="1400" b="1" dirty="0" smtClean="0"/>
          </a:p>
        </p:txBody>
      </p:sp>
      <p:sp>
        <p:nvSpPr>
          <p:cNvPr id="7" name="Flowchart: Process 6"/>
          <p:cNvSpPr/>
          <p:nvPr/>
        </p:nvSpPr>
        <p:spPr>
          <a:xfrm>
            <a:off x="3331074" y="5452558"/>
            <a:ext cx="1939047" cy="560359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Docker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 Registry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190058" y="3438144"/>
            <a:ext cx="0" cy="2014414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60150" y="38075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Build</a:t>
            </a:r>
            <a:endParaRPr lang="en-US" i="1" dirty="0"/>
          </a:p>
        </p:txBody>
      </p:sp>
      <p:sp>
        <p:nvSpPr>
          <p:cNvPr id="25" name="Flowchart: Process 24"/>
          <p:cNvSpPr/>
          <p:nvPr/>
        </p:nvSpPr>
        <p:spPr>
          <a:xfrm rot="5400000">
            <a:off x="9884929" y="5261098"/>
            <a:ext cx="1415846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</a:t>
            </a:r>
            <a:endParaRPr lang="en-US" dirty="0"/>
          </a:p>
        </p:txBody>
      </p:sp>
      <p:sp>
        <p:nvSpPr>
          <p:cNvPr id="26" name="Flowchart: Process 25"/>
          <p:cNvSpPr/>
          <p:nvPr/>
        </p:nvSpPr>
        <p:spPr>
          <a:xfrm>
            <a:off x="8437123" y="6185168"/>
            <a:ext cx="3155134" cy="418650"/>
          </a:xfrm>
          <a:prstGeom prst="flowChartProcess">
            <a:avLst/>
          </a:prstGeom>
          <a:solidFill>
            <a:srgbClr val="F40C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2 OS  (Linux)</a:t>
            </a:r>
            <a:endParaRPr lang="en-US" dirty="0"/>
          </a:p>
        </p:txBody>
      </p:sp>
      <p:sp>
        <p:nvSpPr>
          <p:cNvPr id="27" name="Cube 26"/>
          <p:cNvSpPr/>
          <p:nvPr/>
        </p:nvSpPr>
        <p:spPr>
          <a:xfrm>
            <a:off x="8437123" y="4803550"/>
            <a:ext cx="518971" cy="1397993"/>
          </a:xfrm>
          <a:prstGeom prst="cube">
            <a:avLst>
              <a:gd name="adj" fmla="val 27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A</a:t>
            </a:r>
            <a:endParaRPr lang="en-US" dirty="0"/>
          </a:p>
        </p:txBody>
      </p:sp>
      <p:sp>
        <p:nvSpPr>
          <p:cNvPr id="28" name="Cube 27"/>
          <p:cNvSpPr/>
          <p:nvPr/>
        </p:nvSpPr>
        <p:spPr>
          <a:xfrm>
            <a:off x="9077203" y="4836146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B</a:t>
            </a:r>
            <a:endParaRPr lang="en-US" dirty="0"/>
          </a:p>
        </p:txBody>
      </p:sp>
      <p:sp>
        <p:nvSpPr>
          <p:cNvPr id="29" name="Cube 28"/>
          <p:cNvSpPr/>
          <p:nvPr/>
        </p:nvSpPr>
        <p:spPr>
          <a:xfrm>
            <a:off x="9692899" y="4843258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C</a:t>
            </a:r>
            <a:endParaRPr lang="en-US" dirty="0"/>
          </a:p>
        </p:txBody>
      </p:sp>
      <p:sp>
        <p:nvSpPr>
          <p:cNvPr id="32" name="Cube 31"/>
          <p:cNvSpPr/>
          <p:nvPr/>
        </p:nvSpPr>
        <p:spPr>
          <a:xfrm>
            <a:off x="3990007" y="1160751"/>
            <a:ext cx="508841" cy="21441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A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4991100" y="2281261"/>
            <a:ext cx="5552477" cy="4739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14202" y="16008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Push</a:t>
            </a:r>
            <a:endParaRPr lang="en-US" i="1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1015257" y="2907330"/>
            <a:ext cx="21043" cy="3294213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1323954" y="2988218"/>
            <a:ext cx="29846" cy="3179600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21265" y="313347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Search</a:t>
            </a:r>
            <a:endParaRPr lang="en-US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1387612" y="3254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Pull</a:t>
            </a:r>
            <a:endParaRPr lang="en-US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11419682" y="372374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Run</a:t>
            </a:r>
            <a:endParaRPr lang="en-US" i="1" dirty="0"/>
          </a:p>
        </p:txBody>
      </p:sp>
      <p:sp>
        <p:nvSpPr>
          <p:cNvPr id="38" name="Flowchart: Process 37"/>
          <p:cNvSpPr/>
          <p:nvPr/>
        </p:nvSpPr>
        <p:spPr>
          <a:xfrm>
            <a:off x="3331074" y="5981992"/>
            <a:ext cx="1939047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1  OS (Linux)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5783079" y="1299657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12" y="24402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bg-BG" b="1" dirty="0" smtClean="0"/>
              <a:t>Промяна и </a:t>
            </a:r>
            <a:r>
              <a:rPr lang="en-US" b="1" dirty="0" smtClean="0"/>
              <a:t>Update</a:t>
            </a:r>
            <a:endParaRPr lang="en-US" b="1" dirty="0"/>
          </a:p>
        </p:txBody>
      </p:sp>
      <p:sp>
        <p:nvSpPr>
          <p:cNvPr id="7" name="Flowchart: Process 6"/>
          <p:cNvSpPr/>
          <p:nvPr/>
        </p:nvSpPr>
        <p:spPr>
          <a:xfrm>
            <a:off x="3332704" y="5887906"/>
            <a:ext cx="1939047" cy="382044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Docker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 Registry</a:t>
            </a:r>
            <a:endParaRPr lang="en-US" dirty="0"/>
          </a:p>
        </p:txBody>
      </p:sp>
      <p:sp>
        <p:nvSpPr>
          <p:cNvPr id="25" name="Flowchart: Process 24"/>
          <p:cNvSpPr/>
          <p:nvPr/>
        </p:nvSpPr>
        <p:spPr>
          <a:xfrm>
            <a:off x="8318554" y="5763054"/>
            <a:ext cx="315513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598286" y="1717094"/>
            <a:ext cx="3839951" cy="24961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76726" y="1311611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Push</a:t>
            </a:r>
            <a:endParaRPr lang="en-US" i="1" dirty="0"/>
          </a:p>
        </p:txBody>
      </p:sp>
      <p:cxnSp>
        <p:nvCxnSpPr>
          <p:cNvPr id="47" name="Straight Connector 46"/>
          <p:cNvCxnSpPr>
            <a:stCxn id="85" idx="3"/>
          </p:cNvCxnSpPr>
          <p:nvPr/>
        </p:nvCxnSpPr>
        <p:spPr>
          <a:xfrm flipV="1">
            <a:off x="9082584" y="2988220"/>
            <a:ext cx="2241370" cy="1721876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574850" y="3564366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Update</a:t>
            </a:r>
            <a:endParaRPr lang="en-US" i="1" dirty="0"/>
          </a:p>
        </p:txBody>
      </p:sp>
      <p:sp>
        <p:nvSpPr>
          <p:cNvPr id="39" name="Rectangle 38"/>
          <p:cNvSpPr/>
          <p:nvPr/>
        </p:nvSpPr>
        <p:spPr>
          <a:xfrm>
            <a:off x="1947719" y="2032039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949232" y="1235434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20128" y="1299657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4273353" y="162080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 rot="5400000">
            <a:off x="6142555" y="2323539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772446" y="3133479"/>
            <a:ext cx="110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Base 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40296" y="6234229"/>
            <a:ext cx="27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is now running A’’</a:t>
            </a:r>
          </a:p>
          <a:p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66748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A’’</a:t>
            </a:r>
            <a:endParaRPr lang="en-US" sz="1400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2645984" y="2402106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609823" y="2300543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524105" y="3198976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5400000">
            <a:off x="9975966" y="3527574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 rot="5400000">
            <a:off x="10058581" y="4259466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13" name="Striped Right Arrow 12"/>
          <p:cNvSpPr/>
          <p:nvPr/>
        </p:nvSpPr>
        <p:spPr>
          <a:xfrm rot="10800000">
            <a:off x="6474438" y="5150486"/>
            <a:ext cx="754911" cy="6329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320184" y="5108398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21697" y="4311793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346129" y="4423379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3819988" y="472138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 rot="5400000">
            <a:off x="3877203" y="546390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340297" y="5217677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345938" y="4421072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A’’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45400" y="6168779"/>
            <a:ext cx="3962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running A wants to upgrade to A’’. Requests update. Gets only diffs</a:t>
            </a:r>
          </a:p>
          <a:p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4884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780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smtClean="0"/>
              <a:t>Какво е докер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Docker </a:t>
            </a:r>
            <a:r>
              <a:rPr lang="bg-BG" dirty="0" smtClean="0"/>
              <a:t>представлява </a:t>
            </a:r>
            <a:r>
              <a:rPr lang="en-US" dirty="0" smtClean="0"/>
              <a:t>open-source </a:t>
            </a:r>
            <a:r>
              <a:rPr lang="bg-BG" dirty="0" smtClean="0"/>
              <a:t>проект чиято цел е да автоматизира </a:t>
            </a:r>
            <a:r>
              <a:rPr lang="en-US" dirty="0" smtClean="0"/>
              <a:t>deployment</a:t>
            </a:r>
            <a:r>
              <a:rPr lang="bg-BG" dirty="0" smtClean="0"/>
              <a:t> на приложенията(</a:t>
            </a:r>
            <a:r>
              <a:rPr lang="en-US" dirty="0" smtClean="0"/>
              <a:t>app) </a:t>
            </a:r>
            <a:r>
              <a:rPr lang="bg-BG" dirty="0" smtClean="0"/>
              <a:t>във софтуерният контейнер, </a:t>
            </a:r>
            <a:r>
              <a:rPr lang="ru-RU" dirty="0"/>
              <a:t>чрез осигуряване на допълнителен слой на абстракция и автоматизация на операционната система на ниво виртуализация на Linux.</a:t>
            </a:r>
            <a:endParaRPr lang="bg-BG" dirty="0" smtClean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62049" y="1267968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4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smtClean="0"/>
              <a:t>Контейнери - Въведение</a:t>
            </a:r>
            <a:endParaRPr lang="en-US" b="1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1293673"/>
            <a:ext cx="10515600" cy="4908995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Контейнерите виртуализират операционната система точно </a:t>
            </a:r>
            <a:r>
              <a:rPr lang="ru-RU" dirty="0" smtClean="0"/>
              <a:t>ка</a:t>
            </a:r>
            <a:r>
              <a:rPr lang="bg-BG" dirty="0" smtClean="0"/>
              <a:t>к</a:t>
            </a:r>
            <a:r>
              <a:rPr lang="ru-RU" dirty="0" smtClean="0"/>
              <a:t>то </a:t>
            </a:r>
            <a:r>
              <a:rPr lang="ru-RU" dirty="0" smtClean="0"/>
              <a:t>hypervisors виртуализират хардуерът.</a:t>
            </a:r>
          </a:p>
          <a:p>
            <a:r>
              <a:rPr lang="ru-RU" dirty="0" smtClean="0"/>
              <a:t>Контейнерите позволяват всеки товар да бъде капсулиран като лек, преносим самоподържащ контейнер, който може да бъде </a:t>
            </a:r>
            <a:r>
              <a:rPr lang="ru-RU" dirty="0" smtClean="0"/>
              <a:t>манипулиран </a:t>
            </a:r>
            <a:r>
              <a:rPr lang="ru-RU" dirty="0" smtClean="0"/>
              <a:t>чрез използване на стандартни операции и да работи константно за всяка хардуерна платформа.</a:t>
            </a:r>
          </a:p>
          <a:p>
            <a:r>
              <a:rPr lang="ru-RU" dirty="0" smtClean="0"/>
              <a:t>Опакова парче от софтуер в пълна файлова система, която съдържа всичко, което трябва за да се изпълни:</a:t>
            </a:r>
            <a:r>
              <a:rPr lang="en-US" dirty="0" smtClean="0"/>
              <a:t> </a:t>
            </a:r>
            <a:r>
              <a:rPr lang="en-GB" dirty="0" smtClean="0"/>
              <a:t>code, runtime, system tools, libraries</a:t>
            </a:r>
            <a:r>
              <a:rPr lang="bg-BG" dirty="0" smtClean="0"/>
              <a:t> и др. Те споделят </a:t>
            </a:r>
            <a:r>
              <a:rPr lang="en-US" dirty="0" smtClean="0"/>
              <a:t>OS </a:t>
            </a:r>
            <a:r>
              <a:rPr lang="bg-BG" dirty="0" smtClean="0"/>
              <a:t>ядрото и </a:t>
            </a:r>
            <a:r>
              <a:rPr lang="en-US" dirty="0" smtClean="0"/>
              <a:t>bins/libs </a:t>
            </a:r>
            <a:r>
              <a:rPr lang="bg-BG" dirty="0" smtClean="0"/>
              <a:t>където трябва, в противен случай всеки един </a:t>
            </a:r>
            <a:r>
              <a:rPr lang="bg-BG" dirty="0" smtClean="0"/>
              <a:t>да работи </a:t>
            </a:r>
            <a:r>
              <a:rPr lang="bg-BG" dirty="0" smtClean="0"/>
              <a:t>в отделна самостоятелна </a:t>
            </a:r>
            <a:r>
              <a:rPr lang="bg-BG" dirty="0" smtClean="0"/>
              <a:t>система.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45538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smtClean="0"/>
              <a:t>Контейнери - Въведение</a:t>
            </a:r>
            <a:endParaRPr lang="en-US" b="1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1293673"/>
            <a:ext cx="10515600" cy="4908995"/>
          </a:xfrm>
        </p:spPr>
        <p:txBody>
          <a:bodyPr/>
          <a:lstStyle/>
          <a:p>
            <a:r>
              <a:rPr lang="en-US" dirty="0" smtClean="0"/>
              <a:t>Docker, LXCs </a:t>
            </a:r>
            <a:r>
              <a:rPr lang="bg-BG" dirty="0" smtClean="0"/>
              <a:t>са едни от най-известинте имплементации на контейнери </a:t>
            </a:r>
          </a:p>
          <a:p>
            <a:r>
              <a:rPr lang="bg-BG" dirty="0" smtClean="0"/>
              <a:t>Могат да бъдат стартирани на всеки </a:t>
            </a:r>
            <a:r>
              <a:rPr lang="en-US" dirty="0" smtClean="0"/>
              <a:t>Linux </a:t>
            </a:r>
            <a:r>
              <a:rPr lang="en-US" dirty="0" err="1" smtClean="0"/>
              <a:t>Serverb</a:t>
            </a:r>
            <a:r>
              <a:rPr lang="en-US" dirty="0" smtClean="0"/>
              <a:t> – VMs, physical hosts </a:t>
            </a:r>
            <a:r>
              <a:rPr lang="bg-BG" dirty="0" smtClean="0"/>
              <a:t>и др.</a:t>
            </a:r>
          </a:p>
          <a:p>
            <a:r>
              <a:rPr lang="bg-BG" dirty="0" smtClean="0"/>
              <a:t>Възможност да се движи между машините без модификация</a:t>
            </a:r>
          </a:p>
          <a:p>
            <a:r>
              <a:rPr lang="bg-BG" dirty="0" smtClean="0"/>
              <a:t>Възможноста контейнерите да работят заедно</a:t>
            </a:r>
          </a:p>
        </p:txBody>
      </p:sp>
    </p:spTree>
    <p:extLst>
      <p:ext uri="{BB962C8B-B14F-4D97-AF65-F5344CB8AC3E}">
        <p14:creationId xmlns:p14="http://schemas.microsoft.com/office/powerpoint/2010/main" val="291445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163516" y="1640128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655308" y="2474461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283733" y="128798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707064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759157" y="1710154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863592" y="2601204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8413459" y="3088393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074097" y="1841288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4973229" y="1679705"/>
            <a:ext cx="1364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8621110" y="2052554"/>
            <a:ext cx="200375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4716463" y="2820194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6067035" y="2056990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857366" y="2898898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7175283" y="3315065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2283710" y="4547679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736547" y="5146791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5554495" y="4670789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5578692" y="5503056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8082749" y="5896556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5612803" y="6207433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Stacks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409799" y="4791374"/>
            <a:ext cx="1781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hardware environments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8401043" y="4387889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5" y="4950117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754371" y="5892147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06" y="4520916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63" y="5882381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95" y="5872360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1960" y="4774008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98" y="4621542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7978546" y="29842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3" name="Freeform 62"/>
          <p:cNvSpPr/>
          <p:nvPr/>
        </p:nvSpPr>
        <p:spPr>
          <a:xfrm>
            <a:off x="6763221" y="176021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4" name="Freeform 63"/>
          <p:cNvSpPr/>
          <p:nvPr/>
        </p:nvSpPr>
        <p:spPr>
          <a:xfrm>
            <a:off x="7829071" y="29842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5" name="Freeform 64"/>
          <p:cNvSpPr/>
          <p:nvPr/>
        </p:nvSpPr>
        <p:spPr>
          <a:xfrm>
            <a:off x="7903522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7" name="Freeform 66"/>
          <p:cNvSpPr/>
          <p:nvPr/>
        </p:nvSpPr>
        <p:spPr>
          <a:xfrm>
            <a:off x="8052997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8" name="Freeform 67"/>
          <p:cNvSpPr/>
          <p:nvPr/>
        </p:nvSpPr>
        <p:spPr>
          <a:xfrm>
            <a:off x="7978546" y="325428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2030269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0" name="Freeform 69"/>
          <p:cNvSpPr/>
          <p:nvPr/>
        </p:nvSpPr>
        <p:spPr>
          <a:xfrm>
            <a:off x="7829071" y="32542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1" name="Freeform 70"/>
          <p:cNvSpPr/>
          <p:nvPr/>
        </p:nvSpPr>
        <p:spPr>
          <a:xfrm>
            <a:off x="1574925" y="16557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649949" y="179079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1500474" y="179079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4996280" y="12580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4846805" y="12580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4921256" y="13931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773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418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769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5" name="Freeform 94"/>
          <p:cNvSpPr/>
          <p:nvPr/>
        </p:nvSpPr>
        <p:spPr>
          <a:xfrm>
            <a:off x="1572127" y="248378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6" name="Freeform 95"/>
          <p:cNvSpPr/>
          <p:nvPr/>
        </p:nvSpPr>
        <p:spPr>
          <a:xfrm>
            <a:off x="1497103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7" name="Freeform 96"/>
          <p:cNvSpPr/>
          <p:nvPr/>
        </p:nvSpPr>
        <p:spPr>
          <a:xfrm>
            <a:off x="1646578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8" name="Freeform 97"/>
          <p:cNvSpPr/>
          <p:nvPr/>
        </p:nvSpPr>
        <p:spPr>
          <a:xfrm>
            <a:off x="1572127" y="275384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65705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65705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79208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92711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92711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5174174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5323649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5249198" y="258846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5099723" y="25884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services and apps interact appropriately?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428010" y="5019356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migrate smoothly and quickly?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34683" y="3360056"/>
            <a:ext cx="1511642" cy="1511642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85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7314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/>
              <a:t>M</a:t>
            </a:r>
            <a:r>
              <a:rPr lang="en-US" dirty="0" smtClean="0"/>
              <a:t>atrix </a:t>
            </a: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H</a:t>
            </a:r>
            <a:r>
              <a:rPr lang="en-US" dirty="0" smtClean="0"/>
              <a:t>ell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/>
                <a:gridCol w="865718"/>
                <a:gridCol w="865718"/>
                <a:gridCol w="865718"/>
                <a:gridCol w="865718"/>
                <a:gridCol w="865718"/>
                <a:gridCol w="865718"/>
                <a:gridCol w="865718"/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" name="Freeform 5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" name="Freeform 6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" name="Freeform 7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" name="Freeform 9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" name="Freeform 11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3" name="Freeform 22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4" name="Freeform 23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27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1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519484" y="1243541"/>
          <a:ext cx="6034091" cy="3931524"/>
        </p:xfrm>
        <a:graphic>
          <a:graphicData uri="http://schemas.openxmlformats.org/drawingml/2006/table">
            <a:tbl>
              <a:tblPr/>
              <a:tblGrid>
                <a:gridCol w="862013"/>
                <a:gridCol w="862013"/>
                <a:gridCol w="862013"/>
                <a:gridCol w="862013"/>
                <a:gridCol w="862013"/>
                <a:gridCol w="862013"/>
                <a:gridCol w="862013"/>
              </a:tblGrid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65" y="1479435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859522"/>
            <a:ext cx="1444767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65" y="1129932"/>
            <a:ext cx="131735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6" y="108132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228248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15" y="55441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0" y="4158118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73" y="5035493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98962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16" y="4048600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6" y="4453929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611694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5332" y="2152487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466221" y="21493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Goods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59942" y="454646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Multipilicity</a:t>
            </a:r>
            <a:r>
              <a:rPr lang="en-US" b="1" dirty="0" smtClean="0">
                <a:solidFill>
                  <a:schemeClr val="bg1"/>
                </a:solidFill>
              </a:rPr>
              <a:t> of methods for transporting/storing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199410" y="1680180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I worry about how goods interact (e.g. coffee beans next to spices)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143264" y="4700125"/>
            <a:ext cx="23534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(e.g. from boat to train to truck)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43488" y="2856378"/>
            <a:ext cx="1511642" cy="1511642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Cargo Transport Pre-1960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60928"/>
              </p:ext>
            </p:extLst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Also a matrix from 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4" y="1240729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54" y="1242151"/>
            <a:ext cx="1086049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522" y="1112922"/>
            <a:ext cx="1064026" cy="118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71" y="110037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49" y="1098782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987" y="5642149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89" y="5543523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34" y="5185990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7" y="5841975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15" y="5582002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35" y="5615021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97" y="5642149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5634" y="1104690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Goods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methods for transporting/storing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10428010" y="1708754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I worry about how goods interact (e.g. coffee beans next to spices)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5400000">
            <a:off x="10322092" y="461654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transport quickly and smoothly</a:t>
            </a:r>
          </a:p>
          <a:p>
            <a:pPr algn="ctr"/>
            <a:r>
              <a:rPr lang="en-US" dirty="0" smtClean="0"/>
              <a:t>(e.g. from boat to train to truck)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Solution: Intermodal Shipping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6671416" y="2512557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3612175" y="2561074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23245" y="3713888"/>
            <a:ext cx="3400803" cy="116955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</a:t>
            </a:r>
            <a:r>
              <a:rPr lang="bg-BG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междувременно 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</a:rPr>
              <a:t> могат да се товарят и разтоварват, подредени, транспортирани ефективно на дълги разстояния, и прехвърлянето им от един вид транспорт на друг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9151" y="2367640"/>
            <a:ext cx="2926134" cy="95410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ru-RU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стандарт</a:t>
            </a:r>
            <a:r>
              <a:rPr lang="bg-BG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ен</a:t>
            </a:r>
            <a:r>
              <a:rPr lang="ru-RU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</a:rPr>
              <a:t>контейнер, който е зареден с почти всички </a:t>
            </a:r>
            <a:r>
              <a:rPr lang="ru-RU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стоки 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</a:rPr>
              <a:t>и остава запечатан, докато достигне крайната доставка.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6367004" y="503950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3797638" y="508929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ockertemplate" id="{52CBCFE6-6C56-4C38-A8F5-9DD306B3A994}" vid="{64E31022-91EF-4A89-A27C-6D958FAB26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38609</TotalTime>
  <Words>966</Words>
  <Application>Microsoft Office PowerPoint</Application>
  <PresentationFormat>Custom</PresentationFormat>
  <Paragraphs>507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    </vt:lpstr>
      <vt:lpstr>Какво е докер</vt:lpstr>
      <vt:lpstr>Контейнери - Въведение</vt:lpstr>
      <vt:lpstr>Контейнери - Въведение</vt:lpstr>
      <vt:lpstr>The Challenge</vt:lpstr>
      <vt:lpstr>The Matrix From Hell</vt:lpstr>
      <vt:lpstr>Cargo Transport Pre-1960</vt:lpstr>
      <vt:lpstr>Also a matrix from hell</vt:lpstr>
      <vt:lpstr>Solution: Intermodal Shipping Container</vt:lpstr>
      <vt:lpstr>Docker is a shipping container system for code </vt:lpstr>
      <vt:lpstr>Docker eliminates the matrix from Hell</vt:lpstr>
      <vt:lpstr>Контейнери vs. VMs </vt:lpstr>
      <vt:lpstr>Защо Docker контейнерите са леки?</vt:lpstr>
      <vt:lpstr>Docker system</vt:lpstr>
      <vt:lpstr>Промяна и Update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Golub</dc:creator>
  <cp:lastModifiedBy>Teodor Milenov</cp:lastModifiedBy>
  <cp:revision>163</cp:revision>
  <dcterms:created xsi:type="dcterms:W3CDTF">2013-06-18T20:54:41Z</dcterms:created>
  <dcterms:modified xsi:type="dcterms:W3CDTF">2016-09-15T23:24:53Z</dcterms:modified>
</cp:coreProperties>
</file>